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11" r:id="rId4"/>
    <p:sldId id="300" r:id="rId5"/>
    <p:sldId id="312" r:id="rId6"/>
    <p:sldId id="293" r:id="rId7"/>
    <p:sldId id="317" r:id="rId8"/>
    <p:sldId id="322" r:id="rId9"/>
    <p:sldId id="323" r:id="rId10"/>
    <p:sldId id="298" r:id="rId11"/>
    <p:sldId id="273" r:id="rId12"/>
    <p:sldId id="299" r:id="rId13"/>
    <p:sldId id="259" r:id="rId14"/>
    <p:sldId id="260" r:id="rId15"/>
    <p:sldId id="262" r:id="rId16"/>
    <p:sldId id="263" r:id="rId17"/>
    <p:sldId id="285" r:id="rId18"/>
    <p:sldId id="286" r:id="rId19"/>
    <p:sldId id="287" r:id="rId20"/>
    <p:sldId id="310" r:id="rId21"/>
    <p:sldId id="314" r:id="rId22"/>
    <p:sldId id="315" r:id="rId23"/>
    <p:sldId id="316" r:id="rId24"/>
    <p:sldId id="313" r:id="rId25"/>
    <p:sldId id="292" r:id="rId26"/>
    <p:sldId id="288" r:id="rId27"/>
    <p:sldId id="290" r:id="rId28"/>
    <p:sldId id="291" r:id="rId29"/>
    <p:sldId id="319" r:id="rId30"/>
    <p:sldId id="320" r:id="rId31"/>
    <p:sldId id="324" r:id="rId32"/>
    <p:sldId id="325" r:id="rId33"/>
    <p:sldId id="28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B96BC-13C2-47C9-AE34-659421175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0C281-0A3C-4DB2-9D11-E948303FE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B61AA-ACFC-48DE-8714-FE897433C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CC946-5E70-49E4-84BE-EBFB30CC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8B653-2775-44A0-A721-39297F8C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75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8A6F2-1D78-4985-B43B-DD9DFF17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19FB0-F130-4916-A5A8-DDA5E7EF2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74F4A4-167A-4B5A-93C9-ADC1F618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EE552-2640-4F1E-91D4-DFD8276C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55DDB-00F4-4314-A7C9-3CDEA170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9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2414FE-A45A-4779-B865-5985740C3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136EEB-92D8-4928-A6F6-93B89E1C5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78B408-397C-4B96-92FF-304CF9054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E7A86-E4DC-4469-9EBD-37EE1DBA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68F9C8-5613-41EE-865A-B34B619C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62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114030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61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073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0"/>
            <a:ext cx="11162884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213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38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540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5" y="6100772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0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>
          <p15:clr>
            <a:srgbClr val="FBAE40"/>
          </p15:clr>
        </p15:guide>
        <p15:guide id="8" pos="1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774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11595421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906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8DB48-0B21-4D2C-8D25-04E7A729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F3AA7-82FC-493C-A7FF-BD01C4374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6F0AA-835B-42FF-BFF3-C36634BC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022241-FD30-460B-A157-81B42261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4B8071-E6C2-4622-A59E-4E9DF527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02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69290348"/>
      </p:ext>
    </p:extLst>
  </p:cSld>
  <p:clrMapOvr>
    <a:masterClrMapping/>
  </p:clrMapOvr>
  <p:transition spd="med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823706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8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28749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0" y="313201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8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25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5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2202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5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0" y="313201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81299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498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499" y="5245247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25499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11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12192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66" y="3608990"/>
            <a:ext cx="4029124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50528" y="1371600"/>
            <a:ext cx="11213989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12192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42783-FCA2-4350-9F6A-CDCAA53D1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E40B46-24C3-44B9-B73E-0E996D3D9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E6C62E-DE4A-4F23-A0EC-B0F8AF37E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202563-C0E5-4B12-BE57-A7525ECF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0CF93E-33CC-4F2F-AED0-B9612153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3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6419A-607F-47C5-879E-9CB9275E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6DFB1-7234-405C-BA4E-F6C9B0009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901E30-6AF5-41CE-9794-20581DC31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D2E432-0E24-4BC9-A835-CCDE4BEA2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43CBD-2071-443B-BD32-5514788B0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BA13A5-F20E-4D0F-9F27-10935BEB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4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CDDD8-B05F-49E1-9BD9-4D34BBA6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C54C96-28C1-4D4A-8E57-64D58729E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414B21-4599-4489-A2E4-6FB7DD61D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55BF69-F59F-4B61-AF50-85D15CF44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692F97-0FFD-475C-9840-75A9C03A4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BF99D5-AB1E-4373-90E8-81DF7C1F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26551D-D968-466B-A670-F9AD745B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632158-761F-413A-B63A-9CD62EB6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F64E1-FDDB-45BC-BBFF-D1CAD515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6ACAAE-A19C-4615-96E5-D76E9F65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DC5BEC-B26F-455C-B380-C2932ED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BC8CD3-82D4-4726-9C07-712D05FF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54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C95D05-153B-4EFA-B11D-BA184A9F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77DAF-EC47-485A-99FE-83E1AAAD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9B1AB-06C6-4AFC-805B-C9FB48AB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3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411CA-7617-45B5-B8CC-C126E277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E9CE0-7B62-4771-8C21-3B0D02623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9C6182-3257-4B3E-9179-BAAB72C35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676883-E97F-4AE7-B23A-159599ED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20B91F-9D8E-4185-A9A1-8E124781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CF3B07-FD3B-4A65-B771-73C4A8B2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8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6E827-0F64-4D88-B3A1-F09DEAF35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90CDFC-70DE-4C46-85B5-046841739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540DCC-8F41-4FA0-B6B0-438B13974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27BCE4-914A-428D-9495-B77D4767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719E18-B797-47FA-81BA-F2B80EEBC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F76F44-6069-4067-96CD-49BA6245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44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2ABBF5-085F-4D13-951E-180F1F7B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AEE4CE-D486-42CC-AAF6-C41BC529F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28478F-9136-4071-9DC1-556D12C17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63705-16ED-48C3-B241-DD4AC3305B1A}" type="datetimeFigureOut">
              <a:rPr lang="zh-CN" altLang="en-US" smtClean="0"/>
              <a:t>2020/9/8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F09E0-D1C1-447A-A786-84B40A35E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DC47C-F2C6-4645-8F0A-DF4F49F72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7525-C5A2-4B9E-A585-0E1531151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8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51292" y="1673352"/>
            <a:ext cx="1112056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551291" y="863021"/>
            <a:ext cx="11213989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4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12</a:t>
            </a:r>
            <a:r>
              <a:rPr lang="zh-CN" altLang="en-US" sz="4400" dirty="0"/>
              <a:t>组淘兴趣项目汇报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838200" y="5274286"/>
            <a:ext cx="10515600" cy="604299"/>
          </a:xfrm>
        </p:spPr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2" y="6211244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e2e</a:t>
            </a:r>
            <a:r>
              <a:rPr lang="zh-CN" altLang="en-US" sz="1600" b="1" dirty="0">
                <a:solidFill>
                  <a:schemeClr val="accent1"/>
                </a:solidFill>
              </a:rPr>
              <a:t>测试</a:t>
            </a:r>
          </a:p>
        </p:txBody>
      </p:sp>
      <p:pic>
        <p:nvPicPr>
          <p:cNvPr id="9" name="e2e">
            <a:hlinkClick r:id="" action="ppaction://media"/>
            <a:extLst>
              <a:ext uri="{FF2B5EF4-FFF2-40B4-BE49-F238E27FC236}">
                <a16:creationId xmlns:a16="http://schemas.microsoft.com/office/drawing/2014/main" id="{AF16019F-8F09-49DD-8076-2B38D1CB40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6747" y="741967"/>
            <a:ext cx="8598505" cy="53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636578" y="6117376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unit</a:t>
            </a:r>
            <a:r>
              <a:rPr lang="zh-CN" altLang="en-US" sz="1600" b="1" dirty="0">
                <a:solidFill>
                  <a:schemeClr val="accent1"/>
                </a:solidFill>
              </a:rPr>
              <a:t>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5F5E06-BB6E-4AD7-8264-297C2B3AA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71" y="2433704"/>
            <a:ext cx="10948257" cy="19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20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后端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65536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4058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439073" y="127473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实体类设计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365536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4058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439073" y="219470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主要业务逻辑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365536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4058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39073" y="3114681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安全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0517FF6-ABB2-499D-B28F-22EEE4912B02}"/>
              </a:ext>
            </a:extLst>
          </p:cNvPr>
          <p:cNvGrpSpPr/>
          <p:nvPr/>
        </p:nvGrpSpPr>
        <p:grpSpPr>
          <a:xfrm>
            <a:off x="3365536" y="4073845"/>
            <a:ext cx="843427" cy="443226"/>
            <a:chOff x="666810" y="2586037"/>
            <a:chExt cx="468000" cy="245937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EC1EB9A9-00CA-4F13-A7BF-6F7812E81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FE3E0ED-516D-4FEF-B2A2-111BDC964E50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1C6925D-7D4E-47C9-B1D4-6A090D3E60CC}"/>
              </a:ext>
            </a:extLst>
          </p:cNvPr>
          <p:cNvCxnSpPr>
            <a:stCxn id="29" idx="6"/>
          </p:cNvCxnSpPr>
          <p:nvPr/>
        </p:nvCxnSpPr>
        <p:spPr>
          <a:xfrm>
            <a:off x="4058033" y="448151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530F80F-3652-49FE-9A2A-EF63D88C7405}"/>
              </a:ext>
            </a:extLst>
          </p:cNvPr>
          <p:cNvSpPr txBox="1"/>
          <p:nvPr/>
        </p:nvSpPr>
        <p:spPr>
          <a:xfrm>
            <a:off x="4439073" y="404503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推荐算法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018026" y="1685678"/>
            <a:ext cx="57611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用户和博客使用</a:t>
            </a:r>
            <a:r>
              <a:rPr lang="en-US" altLang="zh-CN" dirty="0"/>
              <a:t>MySQL</a:t>
            </a:r>
            <a:r>
              <a:rPr lang="zh-CN" altLang="en-US" dirty="0"/>
              <a:t>和</a:t>
            </a:r>
            <a:r>
              <a:rPr lang="en-US" altLang="zh-CN" dirty="0"/>
              <a:t>MongoDB</a:t>
            </a:r>
            <a:r>
              <a:rPr lang="zh-CN" altLang="en-US" dirty="0"/>
              <a:t>结合的方式存储。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用户对博客的评论、回复独立以及标签使用</a:t>
            </a:r>
            <a:r>
              <a:rPr lang="en-US" altLang="zh-CN" dirty="0"/>
              <a:t>MySQL</a:t>
            </a:r>
            <a:r>
              <a:rPr lang="zh-CN" altLang="en-US" dirty="0"/>
              <a:t>独立存储。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实体类的设计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4E3BD0-469B-47BD-82F5-790E5983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525" y="3860138"/>
            <a:ext cx="3053815" cy="27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018026" y="1685678"/>
            <a:ext cx="8587831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博客分类</a:t>
            </a:r>
            <a:r>
              <a:rPr lang="en-US" altLang="zh-CN" dirty="0"/>
              <a:t>&amp;</a:t>
            </a:r>
            <a:r>
              <a:rPr lang="zh-CN" altLang="en-US" dirty="0"/>
              <a:t>用户权限：博客使用</a:t>
            </a:r>
            <a:r>
              <a:rPr lang="en-US" altLang="zh-CN" dirty="0"/>
              <a:t>type</a:t>
            </a:r>
            <a:r>
              <a:rPr lang="zh-CN" altLang="en-US" dirty="0"/>
              <a:t>标记为私有、公开、仅粉丝可见，而用户也分为不同权限的管理员、普通用户、禁用的用户，用户之间可以互相关注。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博客返回给前端：根据需求不同，提供公开、根据标签查找、推荐、只看某个人，打包成</a:t>
            </a:r>
            <a:r>
              <a:rPr lang="en-US" altLang="zh-CN" dirty="0" err="1"/>
              <a:t>JSONObject</a:t>
            </a:r>
            <a:r>
              <a:rPr lang="zh-CN" altLang="en-US" dirty="0"/>
              <a:t>数组，考虑到效率问题，可以分页返回。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主要业务逻辑</a:t>
            </a:r>
          </a:p>
        </p:txBody>
      </p:sp>
    </p:spTree>
    <p:extLst>
      <p:ext uri="{BB962C8B-B14F-4D97-AF65-F5344CB8AC3E}">
        <p14:creationId xmlns:p14="http://schemas.microsoft.com/office/powerpoint/2010/main" val="425666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018026" y="1685678"/>
            <a:ext cx="8587831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缓存区：一些大部分用户常调用的接口，如</a:t>
            </a:r>
            <a:r>
              <a:rPr lang="en-US" altLang="zh-CN" dirty="0" err="1"/>
              <a:t>getPublicBlogs</a:t>
            </a:r>
            <a:r>
              <a:rPr lang="zh-CN" altLang="en-US" dirty="0"/>
              <a:t>，参数往往不易变动，因此为其设置缓冲区可大大减少服务器压力。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点赞</a:t>
            </a:r>
            <a:r>
              <a:rPr lang="en-US" altLang="zh-CN" dirty="0"/>
              <a:t>&amp;</a:t>
            </a:r>
            <a:r>
              <a:rPr lang="zh-CN" altLang="en-US" dirty="0"/>
              <a:t>评论</a:t>
            </a:r>
            <a:r>
              <a:rPr lang="en-US" altLang="zh-CN" dirty="0"/>
              <a:t>&amp;</a:t>
            </a:r>
            <a:r>
              <a:rPr lang="zh-CN" altLang="en-US" dirty="0"/>
              <a:t>收藏：评论支持在评论区回复其他人，点赞和收藏可以认为用户对此感兴趣，会对用户画像进行改变。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主要业务逻辑</a:t>
            </a:r>
          </a:p>
        </p:txBody>
      </p:sp>
    </p:spTree>
    <p:extLst>
      <p:ext uri="{BB962C8B-B14F-4D97-AF65-F5344CB8AC3E}">
        <p14:creationId xmlns:p14="http://schemas.microsoft.com/office/powerpoint/2010/main" val="179821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8EB035E-F1EE-4FFD-929A-7E695ACC3B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创建：</a:t>
            </a:r>
            <a:r>
              <a:rPr lang="zh-CN" altLang="en-US" dirty="0"/>
              <a:t>用户登录时根据登陆时间、</a:t>
            </a:r>
            <a:r>
              <a:rPr lang="en-US" altLang="zh-CN" dirty="0"/>
              <a:t>User</a:t>
            </a:r>
            <a:r>
              <a:rPr lang="zh-CN" altLang="en-US" dirty="0"/>
              <a:t>信息生成</a:t>
            </a:r>
            <a:r>
              <a:rPr lang="en-US" altLang="zh-CN" dirty="0"/>
              <a:t>base64</a:t>
            </a:r>
            <a:r>
              <a:rPr lang="zh-CN" altLang="en-US" dirty="0"/>
              <a:t>字符串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解析：</a:t>
            </a:r>
            <a:r>
              <a:rPr lang="zh-CN" altLang="en-US" dirty="0"/>
              <a:t>将前端发送的字符串进行解析，检查登陆时间是否过期，后端设置拦截器，如果不能通过解析，将拦截请求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绕过安全的情况：</a:t>
            </a:r>
            <a:r>
              <a:rPr lang="zh-CN" altLang="en-US" dirty="0"/>
              <a:t>部分接口不需要登录就可以调用，我们在拦截器中将其的限制解除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88967B-79EB-40B1-91C7-D61424EF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安全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JWT)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F727D0-C891-4DEF-A7D4-30CC0D6AF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24" y="2247902"/>
            <a:ext cx="7543800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0CA9FB-8BF0-4BE3-848A-07A989311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24" y="4076699"/>
            <a:ext cx="5981700" cy="45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23FACF-0119-44A2-AE38-5836D6A3A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25" y="5316570"/>
            <a:ext cx="4121087" cy="12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D43924-D4F6-45E3-800E-42938D52DE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18025" y="1650167"/>
            <a:ext cx="8372163" cy="4921498"/>
          </a:xfrm>
        </p:spPr>
        <p:txBody>
          <a:bodyPr/>
          <a:lstStyle/>
          <a:p>
            <a:r>
              <a:rPr lang="zh-CN" altLang="en-US" dirty="0"/>
              <a:t>用户肖像：通过用户注册时的选择，以及每次点赞、收藏、转发带有不同标签的博客，为用户对标签的喜爱程度设置分数。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推荐指标：对于已登录的用户，根据三种指标进行推荐：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1. </a:t>
            </a:r>
            <a:r>
              <a:rPr lang="zh-CN" altLang="en-US" dirty="0"/>
              <a:t>是否符合用户的兴趣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</a:t>
            </a:r>
            <a:r>
              <a:rPr lang="en-US" altLang="zh-CN" dirty="0"/>
              <a:t>2. </a:t>
            </a:r>
            <a:r>
              <a:rPr lang="zh-CN" altLang="en-US" dirty="0"/>
              <a:t>是否是用户关注的人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3. </a:t>
            </a:r>
            <a:r>
              <a:rPr lang="zh-CN" altLang="en-US" dirty="0"/>
              <a:t>博客本身的热度</a:t>
            </a:r>
            <a:r>
              <a:rPr lang="en-US" altLang="zh-CN" dirty="0"/>
              <a:t>(</a:t>
            </a:r>
            <a:r>
              <a:rPr lang="zh-CN" altLang="en-US" dirty="0"/>
              <a:t>已获得的点赞、收藏、转发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F988CBD-CFEA-4A2F-9230-A626509C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推荐算法</a:t>
            </a:r>
          </a:p>
        </p:txBody>
      </p:sp>
    </p:spTree>
    <p:extLst>
      <p:ext uri="{BB962C8B-B14F-4D97-AF65-F5344CB8AC3E}">
        <p14:creationId xmlns:p14="http://schemas.microsoft.com/office/powerpoint/2010/main" val="259300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后端测试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54190543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架构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4870232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back-unit-test-controller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1AC6C9-925D-489E-991F-1BF97EC3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6" y="2363648"/>
            <a:ext cx="11010507" cy="213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</a:t>
            </a:r>
            <a:r>
              <a:rPr lang="en-US" altLang="zh-CN" sz="1600" b="1" dirty="0" err="1">
                <a:solidFill>
                  <a:schemeClr val="accent1"/>
                </a:solidFill>
              </a:rPr>
              <a:t>dao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D02B05-FA0D-4842-B9B5-2FDB77ED5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0" y="2300162"/>
            <a:ext cx="10805000" cy="22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49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back-unit-test-service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998093-B815-4E7C-A518-DED0FAEF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9" y="2523487"/>
            <a:ext cx="10959021" cy="18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4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280724" y="6020821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back-unit-test-total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6EA5D4-07D7-4804-87BE-400F1E52D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3" y="2295094"/>
            <a:ext cx="11119974" cy="22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89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性能测试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68812172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990C7D-E97C-478F-A324-1DD3C798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优化前性能：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81047A-D7E8-4F4C-9BC9-4C99C252857E}"/>
              </a:ext>
            </a:extLst>
          </p:cNvPr>
          <p:cNvSpPr txBox="1"/>
          <p:nvPr/>
        </p:nvSpPr>
        <p:spPr>
          <a:xfrm>
            <a:off x="2890336" y="16335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59B323-867E-403A-A721-1D672F1B79E3}"/>
              </a:ext>
            </a:extLst>
          </p:cNvPr>
          <p:cNvSpPr txBox="1"/>
          <p:nvPr/>
        </p:nvSpPr>
        <p:spPr>
          <a:xfrm>
            <a:off x="7246508" y="40521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获取博客：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472C0F-A474-410F-AA76-D8C45EC9C043}"/>
              </a:ext>
            </a:extLst>
          </p:cNvPr>
          <p:cNvSpPr txBox="1"/>
          <p:nvPr/>
        </p:nvSpPr>
        <p:spPr>
          <a:xfrm>
            <a:off x="2659502" y="40521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发表博客：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1D2837-2568-45BD-AA48-5988218D1E13}"/>
              </a:ext>
            </a:extLst>
          </p:cNvPr>
          <p:cNvSpPr txBox="1"/>
          <p:nvPr/>
        </p:nvSpPr>
        <p:spPr>
          <a:xfrm>
            <a:off x="7477341" y="16441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登录：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3842415-59FB-4CC1-9815-2E0477672C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9775" y="2013466"/>
            <a:ext cx="3560433" cy="18976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BE9B74-FBFD-4A87-842C-63CD8C810D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013466"/>
            <a:ext cx="3986561" cy="18976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7197E8-5B95-4740-91A1-BD9DB2E9F1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09775" y="4471795"/>
            <a:ext cx="3640333" cy="20038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2BDBD4D-A89D-46C8-9E1C-FA930FA3304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26563" y="4471795"/>
            <a:ext cx="4325432" cy="20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78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85C11A1-7A9B-407A-8FE1-295E8EF9B7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b="1" dirty="0"/>
              <a:t>分页返回：</a:t>
            </a:r>
            <a:r>
              <a:rPr lang="zh-CN" altLang="en-US" sz="2400" dirty="0"/>
              <a:t>每次返回一定数量的博客，当用户点击加载更多之后再继续返回。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sz="2400" b="1" dirty="0"/>
              <a:t>缓存：</a:t>
            </a:r>
            <a:r>
              <a:rPr lang="zh-CN" altLang="en-US" sz="2400" dirty="0"/>
              <a:t>为常用接口设置缓存区，当调用可能改变返回值的接口时，刷新该缓冲区。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148594-142A-4978-8295-3AE17223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优化方式：</a:t>
            </a:r>
          </a:p>
        </p:txBody>
      </p:sp>
    </p:spTree>
    <p:extLst>
      <p:ext uri="{BB962C8B-B14F-4D97-AF65-F5344CB8AC3E}">
        <p14:creationId xmlns:p14="http://schemas.microsoft.com/office/powerpoint/2010/main" val="362080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3FF7D1A-5BEB-433B-AD83-190FE503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优化后获取博客对比</a:t>
            </a:r>
            <a:r>
              <a:rPr lang="en-US" altLang="zh-CN" dirty="0"/>
              <a:t>(100</a:t>
            </a:r>
            <a:r>
              <a:rPr lang="zh-CN" altLang="en-US" dirty="0"/>
              <a:t>用户并发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1424D0-82EA-451C-9DF7-FF4EC08F3F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3281" y="2613655"/>
            <a:ext cx="4394933" cy="2144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10F4C1-40CD-4876-B5D8-376A30D9C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59" y="2467490"/>
            <a:ext cx="3906695" cy="29789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142D2AA-DFF6-4A9F-BFF3-D085C5CB576A}"/>
              </a:ext>
            </a:extLst>
          </p:cNvPr>
          <p:cNvSpPr txBox="1"/>
          <p:nvPr/>
        </p:nvSpPr>
        <p:spPr>
          <a:xfrm>
            <a:off x="1967745" y="2033213"/>
            <a:ext cx="272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优化前，只有获取博客：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3142E5-DE46-4580-85EE-DDB2C696264A}"/>
              </a:ext>
            </a:extLst>
          </p:cNvPr>
          <p:cNvSpPr txBox="1"/>
          <p:nvPr/>
        </p:nvSpPr>
        <p:spPr>
          <a:xfrm>
            <a:off x="6303644" y="170455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优化后，并发访问博客与发表博客，</a:t>
            </a:r>
            <a:endParaRPr lang="en-US" altLang="zh-CN" dirty="0"/>
          </a:p>
          <a:p>
            <a:r>
              <a:rPr lang="zh-CN" altLang="en-US" dirty="0"/>
              <a:t>保证缓存的刷新：</a:t>
            </a:r>
          </a:p>
        </p:txBody>
      </p:sp>
    </p:spTree>
    <p:extLst>
      <p:ext uri="{BB962C8B-B14F-4D97-AF65-F5344CB8AC3E}">
        <p14:creationId xmlns:p14="http://schemas.microsoft.com/office/powerpoint/2010/main" val="702473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073335" y="6152992"/>
            <a:ext cx="184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优化后的访问延迟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DC6555-C33A-4969-A5DC-C7643E05D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33" y="683248"/>
            <a:ext cx="9477933" cy="53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97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88BF4-A1E4-4E4B-9B90-D5B2F1CB098C}"/>
              </a:ext>
            </a:extLst>
          </p:cNvPr>
          <p:cNvSpPr txBox="1"/>
          <p:nvPr/>
        </p:nvSpPr>
        <p:spPr>
          <a:xfrm>
            <a:off x="5145257" y="6266114"/>
            <a:ext cx="184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优化后的访问延迟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344FEA-68F1-4D08-8E30-3D3CF28B9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57" y="706077"/>
            <a:ext cx="9355685" cy="526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0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846D9C-EA98-4391-ADF9-F64452134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44" y="1242887"/>
            <a:ext cx="2531323" cy="4978777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4FCA91F1-33F3-4540-BAF9-4C7CB9BA9AF0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前端架构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F054BBB2-1248-4C71-807B-887E57B69282}"/>
              </a:ext>
            </a:extLst>
          </p:cNvPr>
          <p:cNvSpPr txBox="1">
            <a:spLocks/>
          </p:cNvSpPr>
          <p:nvPr/>
        </p:nvSpPr>
        <p:spPr>
          <a:xfrm>
            <a:off x="4954389" y="2041745"/>
            <a:ext cx="6645207" cy="3929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0E041F-F5F6-4462-AEAA-588E1255A601}"/>
              </a:ext>
            </a:extLst>
          </p:cNvPr>
          <p:cNvSpPr txBox="1"/>
          <p:nvPr/>
        </p:nvSpPr>
        <p:spPr>
          <a:xfrm>
            <a:off x="4954389" y="2802192"/>
            <a:ext cx="60944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目录说明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assets：存放全局样式表和图片目录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components：存放所有组件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view：存放页面文件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scripts：存储脚本文件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e2e：存放端对端测试文件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unit：存放前端单元测试文件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50DD1D-23AE-47F5-90DF-C13E34A5CA66}"/>
              </a:ext>
            </a:extLst>
          </p:cNvPr>
          <p:cNvSpPr txBox="1"/>
          <p:nvPr/>
        </p:nvSpPr>
        <p:spPr>
          <a:xfrm>
            <a:off x="4954389" y="182168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前端使用Vue框架，项目目录如下：</a:t>
            </a:r>
          </a:p>
        </p:txBody>
      </p:sp>
    </p:spTree>
    <p:extLst>
      <p:ext uri="{BB962C8B-B14F-4D97-AF65-F5344CB8AC3E}">
        <p14:creationId xmlns:p14="http://schemas.microsoft.com/office/powerpoint/2010/main" val="181758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dirty="0"/>
              <a:t>服务器</a:t>
            </a:r>
            <a:r>
              <a:rPr lang="en-US" altLang="zh-CN" dirty="0"/>
              <a:t>&amp;</a:t>
            </a:r>
            <a:r>
              <a:rPr lang="zh-CN" altLang="en-US" dirty="0"/>
              <a:t>容器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43294475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C5492B-1738-400C-BF7A-CF7ADD231B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/>
              <a:t>使用亚马逊服务器</a:t>
            </a:r>
            <a:r>
              <a:rPr lang="en-US" altLang="zh-CN" sz="2400" b="1" dirty="0"/>
              <a:t>ec2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使用</a:t>
            </a:r>
            <a:r>
              <a:rPr lang="en-US" altLang="zh-CN" sz="2400" dirty="0"/>
              <a:t>Docker</a:t>
            </a:r>
            <a:r>
              <a:rPr lang="zh-CN" altLang="en-US" sz="2400" dirty="0"/>
              <a:t>容器部署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AE2959-1950-4BC3-AC5C-CA3A1FF5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服务器部署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CDCAA3-246D-4557-A5E4-823A3C2D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41" y="3248573"/>
            <a:ext cx="8087932" cy="3358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9585AE-4FE2-44DE-928F-4F29D642F39A}"/>
              </a:ext>
            </a:extLst>
          </p:cNvPr>
          <p:cNvSpPr txBox="1"/>
          <p:nvPr/>
        </p:nvSpPr>
        <p:spPr>
          <a:xfrm>
            <a:off x="7047962" y="2648126"/>
            <a:ext cx="190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本地镜像：</a:t>
            </a:r>
          </a:p>
        </p:txBody>
      </p:sp>
    </p:spTree>
    <p:extLst>
      <p:ext uri="{BB962C8B-B14F-4D97-AF65-F5344CB8AC3E}">
        <p14:creationId xmlns:p14="http://schemas.microsoft.com/office/powerpoint/2010/main" val="2802792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  <p:sp>
        <p:nvSpPr>
          <p:cNvPr id="4" name="副标题 4">
            <a:extLst>
              <a:ext uri="{FF2B5EF4-FFF2-40B4-BE49-F238E27FC236}">
                <a16:creationId xmlns:a16="http://schemas.microsoft.com/office/drawing/2014/main" id="{AFC52F8D-EC05-46B8-9B39-D7930C3EE327}"/>
              </a:ext>
            </a:extLst>
          </p:cNvPr>
          <p:cNvSpPr txBox="1">
            <a:spLocks/>
          </p:cNvSpPr>
          <p:nvPr/>
        </p:nvSpPr>
        <p:spPr>
          <a:xfrm>
            <a:off x="3730030" y="5867415"/>
            <a:ext cx="8373218" cy="4681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小组成员：敖宇晨，窦嘉伟，徐珺涵，付玉晗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">
            <a:extLst>
              <a:ext uri="{FF2B5EF4-FFF2-40B4-BE49-F238E27FC236}">
                <a16:creationId xmlns:a16="http://schemas.microsoft.com/office/drawing/2014/main" id="{4FCA91F1-33F3-4540-BAF9-4C7CB9BA9AF0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后端架构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F054BBB2-1248-4C71-807B-887E57B69282}"/>
              </a:ext>
            </a:extLst>
          </p:cNvPr>
          <p:cNvSpPr txBox="1">
            <a:spLocks/>
          </p:cNvSpPr>
          <p:nvPr/>
        </p:nvSpPr>
        <p:spPr>
          <a:xfrm>
            <a:off x="4954389" y="2041745"/>
            <a:ext cx="6645207" cy="3929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0E041F-F5F6-4462-AEAA-588E1255A601}"/>
              </a:ext>
            </a:extLst>
          </p:cNvPr>
          <p:cNvSpPr txBox="1"/>
          <p:nvPr/>
        </p:nvSpPr>
        <p:spPr>
          <a:xfrm>
            <a:off x="4954389" y="2912662"/>
            <a:ext cx="6094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目录说明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entity</a:t>
            </a:r>
            <a:r>
              <a:rPr lang="zh-CN" altLang="en-US" dirty="0"/>
              <a:t>：存放实体类表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Controller</a:t>
            </a:r>
            <a:r>
              <a:rPr lang="zh-CN" altLang="en-US" dirty="0"/>
              <a:t>、</a:t>
            </a:r>
            <a:r>
              <a:rPr lang="en-US" altLang="zh-CN" dirty="0"/>
              <a:t>Service</a:t>
            </a:r>
            <a:r>
              <a:rPr lang="zh-CN" altLang="en-US" dirty="0"/>
              <a:t>、</a:t>
            </a:r>
            <a:r>
              <a:rPr lang="en-US" altLang="zh-CN" dirty="0"/>
              <a:t>Dao</a:t>
            </a:r>
            <a:r>
              <a:rPr lang="zh-CN" altLang="en-US" dirty="0"/>
              <a:t>：存放控制层、服务层和</a:t>
            </a:r>
            <a:r>
              <a:rPr lang="en-US" altLang="zh-CN" dirty="0"/>
              <a:t>Dao</a:t>
            </a:r>
            <a:r>
              <a:rPr lang="zh-CN" altLang="en-US" dirty="0"/>
              <a:t>层文件，</a:t>
            </a:r>
            <a:r>
              <a:rPr lang="en-US" altLang="zh-CN" dirty="0"/>
              <a:t>Dao</a:t>
            </a:r>
            <a:r>
              <a:rPr lang="zh-CN" altLang="en-US" dirty="0"/>
              <a:t>层负责数据拼装。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Config</a:t>
            </a:r>
            <a:r>
              <a:rPr lang="zh-CN" altLang="en-US" dirty="0"/>
              <a:t>：存放配置文件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Constant</a:t>
            </a:r>
            <a:r>
              <a:rPr lang="zh-CN" altLang="en-US" dirty="0"/>
              <a:t>：存放全局变量列表和常数列表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utils</a:t>
            </a:r>
            <a:r>
              <a:rPr lang="zh-CN" altLang="en-US" dirty="0"/>
              <a:t>：存放工具类和</a:t>
            </a:r>
            <a:r>
              <a:rPr lang="en-US" altLang="zh-CN" dirty="0"/>
              <a:t>JWT</a:t>
            </a:r>
            <a:r>
              <a:rPr lang="zh-CN" altLang="en-US" dirty="0"/>
              <a:t>安全文件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Interceptor</a:t>
            </a:r>
            <a:r>
              <a:rPr lang="zh-CN" altLang="en-US" dirty="0"/>
              <a:t>：存放</a:t>
            </a:r>
            <a:r>
              <a:rPr lang="en-US" altLang="zh-CN" dirty="0"/>
              <a:t>session</a:t>
            </a:r>
            <a:r>
              <a:rPr lang="zh-CN" altLang="en-US" dirty="0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Repository:</a:t>
            </a:r>
            <a:r>
              <a:rPr lang="zh-CN" altLang="en-US" dirty="0"/>
              <a:t>存放</a:t>
            </a:r>
            <a:r>
              <a:rPr lang="en-US" altLang="zh-CN" dirty="0"/>
              <a:t>repository</a:t>
            </a:r>
            <a:r>
              <a:rPr lang="zh-CN" altLang="en-US" dirty="0"/>
              <a:t>类，对接数据库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test:</a:t>
            </a:r>
            <a:r>
              <a:rPr lang="zh-CN" altLang="en-US" dirty="0"/>
              <a:t>存放测试文件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8FD066-3B6A-4034-8883-ADED50266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9" y="933253"/>
            <a:ext cx="2475629" cy="56151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13EC762-AADE-413F-A56D-30AAEA7F5409}"/>
              </a:ext>
            </a:extLst>
          </p:cNvPr>
          <p:cNvSpPr txBox="1"/>
          <p:nvPr/>
        </p:nvSpPr>
        <p:spPr>
          <a:xfrm>
            <a:off x="4954389" y="1867847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后端采用Spring boot框架和MVC分层架构，链接Mysql和MangoDB数据库，项目目录如下</a:t>
            </a:r>
          </a:p>
        </p:txBody>
      </p:sp>
    </p:spTree>
    <p:extLst>
      <p:ext uri="{BB962C8B-B14F-4D97-AF65-F5344CB8AC3E}">
        <p14:creationId xmlns:p14="http://schemas.microsoft.com/office/powerpoint/2010/main" val="23187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前端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4762582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425347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246386" y="2130765"/>
            <a:ext cx="298593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</a:rPr>
              <a:t>注册登录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用户使用唯一手机号和唯一用户名注册，实时查重。未满十四周岁不能注册。注册完成后选择兴趣标签。注册完成后默认为普通用户。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登陆界面分流，管理员登陆使用专用通道。普通用户不能使用管理员入口登陆。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管理员登陆之后界面有些许差异。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被封禁用户不能登陆。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46A89E-2ABD-466D-A8C3-2B22C8D8494E}"/>
              </a:ext>
            </a:extLst>
          </p:cNvPr>
          <p:cNvSpPr txBox="1"/>
          <p:nvPr/>
        </p:nvSpPr>
        <p:spPr>
          <a:xfrm>
            <a:off x="4330026" y="2130765"/>
            <a:ext cx="36646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2.  </a:t>
            </a:r>
            <a:r>
              <a:rPr lang="zh-CN" altLang="en-US" dirty="0">
                <a:solidFill>
                  <a:schemeClr val="accent1"/>
                </a:solidFill>
              </a:rPr>
              <a:t>管理员账户特殊权限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可以进入用户管理界面，封禁和解封用户或者比自己权限低的用户。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可以在用户管理界面通过昵称、号码等搜索用户，可查看所有用户状态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可以删除他人帖子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可以删除不良评论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916BA9-E28C-487A-B865-4E1CD2913028}"/>
              </a:ext>
            </a:extLst>
          </p:cNvPr>
          <p:cNvSpPr txBox="1"/>
          <p:nvPr/>
        </p:nvSpPr>
        <p:spPr>
          <a:xfrm>
            <a:off x="4253476" y="4220332"/>
            <a:ext cx="37412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</a:rPr>
              <a:t>3.   </a:t>
            </a:r>
            <a:r>
              <a:rPr lang="zh-CN" altLang="en-US" sz="1600" dirty="0">
                <a:solidFill>
                  <a:schemeClr val="accent1"/>
                </a:solidFill>
              </a:rPr>
              <a:t>用户浏览动态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endParaRPr lang="zh-CN" altLang="en-US" sz="16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登录之后有推荐动态，可以通过基础标签分类查看所有帖子。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支持按照标签搜索动态、用户。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可以在浏览界面转发博客、评论、点赞。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9CBF188-30CD-4C65-9616-76F73867583C}"/>
              </a:ext>
            </a:extLst>
          </p:cNvPr>
          <p:cNvSpPr txBox="1"/>
          <p:nvPr/>
        </p:nvSpPr>
        <p:spPr>
          <a:xfrm>
            <a:off x="9092400" y="2130765"/>
            <a:ext cx="2810255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4"/>
            </a:pPr>
            <a:r>
              <a:rPr lang="zh-CN" altLang="en-US" dirty="0">
                <a:solidFill>
                  <a:schemeClr val="accent1"/>
                </a:solidFill>
              </a:rPr>
              <a:t>用户互动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支持模糊/精确搜索其他用户。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支持关注/取消关注其他用户。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通过点击头像进入其他用户的主页，可查看他人博客数、关注数等等信息。</a:t>
            </a:r>
            <a:endParaRPr lang="en-US" altLang="zh-CN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8417574-4DF1-4291-A483-26A1FFEC837D}"/>
              </a:ext>
            </a:extLst>
          </p:cNvPr>
          <p:cNvSpPr txBox="1"/>
          <p:nvPr/>
        </p:nvSpPr>
        <p:spPr>
          <a:xfrm>
            <a:off x="9092400" y="3941858"/>
            <a:ext cx="2853214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5"/>
            </a:pPr>
            <a:r>
              <a:rPr lang="zh-CN" altLang="en-US" dirty="0">
                <a:solidFill>
                  <a:schemeClr val="accent1"/>
                </a:solidFill>
              </a:rPr>
              <a:t>个人空间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用户可以进入个人信息面板，查看自己所有博客、关注者、粉丝等等。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用户可以修改个人信息，如性别昵称等，会查重。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用户可以改变自己的头像，上传新头像。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305028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425347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1385740" y="2592678"/>
            <a:ext cx="3565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accent1"/>
                </a:solidFill>
              </a:rPr>
              <a:t>发布动态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支持附带图片，最多六张。可以添加表情、文字。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支持附带标签，用户可以通过标签按钮添加或者搜索标签，最多添加两个。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附加可见范围，如公开、粉丝可见、私密等等</a:t>
            </a:r>
            <a:endParaRPr lang="zh-CN" altLang="en-US" sz="11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46A89E-2ABD-466D-A8C3-2B22C8D8494E}"/>
              </a:ext>
            </a:extLst>
          </p:cNvPr>
          <p:cNvSpPr txBox="1"/>
          <p:nvPr/>
        </p:nvSpPr>
        <p:spPr>
          <a:xfrm>
            <a:off x="6096000" y="2592678"/>
            <a:ext cx="356504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2"/>
            </a:pPr>
            <a:r>
              <a:rPr lang="zh-CN" altLang="en-US" dirty="0">
                <a:solidFill>
                  <a:schemeClr val="accent1"/>
                </a:solidFill>
              </a:rPr>
              <a:t>动态呈现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sz="20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动态卡片显示发布者头像姓名，可击进入主页。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动态卡片显示发布时间、点赞数、评论数，有转发、评论按钮。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动态实现分页加载，通过点击加载更多来加载动态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动态图片可以通过点击来放大查看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4638148" y="1242887"/>
            <a:ext cx="173437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动态</a:t>
            </a:r>
          </a:p>
        </p:txBody>
      </p:sp>
    </p:spTree>
    <p:extLst>
      <p:ext uri="{BB962C8B-B14F-4D97-AF65-F5344CB8AC3E}">
        <p14:creationId xmlns:p14="http://schemas.microsoft.com/office/powerpoint/2010/main" val="16637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48813" cy="276999"/>
          </a:xfrm>
        </p:spPr>
        <p:txBody>
          <a:bodyPr/>
          <a:lstStyle/>
          <a:p>
            <a:fld id="{E1703B59-C883-4B8B-974E-AFB30A6C43A7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E88244-E17E-4899-A6AC-5F0C937E8E2E}"/>
              </a:ext>
            </a:extLst>
          </p:cNvPr>
          <p:cNvSpPr txBox="1"/>
          <p:nvPr/>
        </p:nvSpPr>
        <p:spPr>
          <a:xfrm>
            <a:off x="3782136" y="69665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non-</a:t>
            </a:r>
            <a:r>
              <a:rPr lang="zh-CN" altLang="en-US" sz="2400" b="1" dirty="0">
                <a:solidFill>
                  <a:schemeClr val="accent1"/>
                </a:solidFill>
              </a:rPr>
              <a:t>functional requirements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C3C83-7F11-499B-A269-3F55371E86DF}"/>
              </a:ext>
            </a:extLst>
          </p:cNvPr>
          <p:cNvSpPr txBox="1"/>
          <p:nvPr/>
        </p:nvSpPr>
        <p:spPr>
          <a:xfrm>
            <a:off x="1498862" y="2561899"/>
            <a:ext cx="356504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accent1"/>
                </a:solidFill>
              </a:rPr>
              <a:t>Mysql</a:t>
            </a:r>
            <a:r>
              <a:rPr lang="zh-CN" altLang="en-US" dirty="0">
                <a:solidFill>
                  <a:schemeClr val="accent1"/>
                </a:solidFill>
              </a:rPr>
              <a:t>数据库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blog</a:t>
            </a:r>
            <a:r>
              <a:rPr lang="zh-CN" altLang="en-US" sz="1400" dirty="0"/>
              <a:t>表存储博客基本信息，如发布者、评论数、转发数、发布时间等等。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user</a:t>
            </a:r>
            <a:r>
              <a:rPr lang="zh-CN" altLang="en-US" sz="1400" dirty="0"/>
              <a:t>表存储用户信息如权限、是否封禁、</a:t>
            </a:r>
            <a:r>
              <a:rPr lang="en-US" altLang="zh-CN" sz="1400" dirty="0"/>
              <a:t>id</a:t>
            </a:r>
            <a:r>
              <a:rPr lang="zh-CN" altLang="en-US" sz="1400" dirty="0"/>
              <a:t>、号码、密码等。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label</a:t>
            </a:r>
            <a:r>
              <a:rPr lang="zh-CN" altLang="en-US" sz="1400" dirty="0"/>
              <a:t>表存储标签类容。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labelandblog</a:t>
            </a:r>
            <a:r>
              <a:rPr lang="zh-CN" altLang="en-US" sz="1400" dirty="0"/>
              <a:t>表存储博客和标签对应信息。</a:t>
            </a:r>
            <a:endParaRPr lang="zh-CN" altLang="en-US" sz="1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46A89E-2ABD-466D-A8C3-2B22C8D8494E}"/>
              </a:ext>
            </a:extLst>
          </p:cNvPr>
          <p:cNvSpPr txBox="1"/>
          <p:nvPr/>
        </p:nvSpPr>
        <p:spPr>
          <a:xfrm>
            <a:off x="6529633" y="2561899"/>
            <a:ext cx="356504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2. MongoDB</a:t>
            </a:r>
            <a:r>
              <a:rPr lang="zh-CN" altLang="en-US" dirty="0">
                <a:solidFill>
                  <a:schemeClr val="accent1"/>
                </a:solidFill>
              </a:rPr>
              <a:t>数据库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blog</a:t>
            </a:r>
            <a:r>
              <a:rPr lang="zh-CN" altLang="en-US" sz="1400" dirty="0"/>
              <a:t>表存储博客详细信息，如内容、转发者、评论者等等。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user</a:t>
            </a:r>
            <a:r>
              <a:rPr lang="zh-CN" altLang="en-US" sz="1400" dirty="0"/>
              <a:t>表存储用户详细信息，如头像、粉丝、关注者等等。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5F1731-5B9E-4D17-B47A-46ABDB8BA6AE}"/>
              </a:ext>
            </a:extLst>
          </p:cNvPr>
          <p:cNvSpPr>
            <a:spLocks noChangeAspect="1"/>
          </p:cNvSpPr>
          <p:nvPr/>
        </p:nvSpPr>
        <p:spPr bwMode="auto">
          <a:xfrm>
            <a:off x="3931138" y="1444285"/>
            <a:ext cx="3327501" cy="431212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数据库结构和管理</a:t>
            </a:r>
          </a:p>
        </p:txBody>
      </p:sp>
    </p:spTree>
    <p:extLst>
      <p:ext uri="{BB962C8B-B14F-4D97-AF65-F5344CB8AC3E}">
        <p14:creationId xmlns:p14="http://schemas.microsoft.com/office/powerpoint/2010/main" val="280677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48" y="4345813"/>
            <a:ext cx="11100025" cy="1114192"/>
          </a:xfrm>
        </p:spPr>
        <p:txBody>
          <a:bodyPr/>
          <a:lstStyle/>
          <a:p>
            <a:r>
              <a:rPr lang="zh-CN" altLang="en-US" sz="4000" dirty="0"/>
              <a:t>淘兴趣</a:t>
            </a:r>
            <a:r>
              <a:rPr lang="en-US" altLang="zh-CN" sz="4000" dirty="0"/>
              <a:t>-</a:t>
            </a:r>
            <a:r>
              <a:rPr lang="zh-CN" altLang="en-US" sz="4000" dirty="0"/>
              <a:t>前端测试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7289233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1202</Words>
  <Application>Microsoft Office PowerPoint</Application>
  <PresentationFormat>宽屏</PresentationFormat>
  <Paragraphs>169</Paragraphs>
  <Slides>32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微软雅黑</vt:lpstr>
      <vt:lpstr>Arial</vt:lpstr>
      <vt:lpstr>Calibri</vt:lpstr>
      <vt:lpstr>Office 主题​​</vt:lpstr>
      <vt:lpstr>2016-VI主题-蓝</vt:lpstr>
      <vt:lpstr>12组淘兴趣项目汇报</vt:lpstr>
      <vt:lpstr>淘兴趣-架构</vt:lpstr>
      <vt:lpstr>PowerPoint 演示文稿</vt:lpstr>
      <vt:lpstr>PowerPoint 演示文稿</vt:lpstr>
      <vt:lpstr>淘兴趣-前端</vt:lpstr>
      <vt:lpstr>PowerPoint 演示文稿</vt:lpstr>
      <vt:lpstr>PowerPoint 演示文稿</vt:lpstr>
      <vt:lpstr>PowerPoint 演示文稿</vt:lpstr>
      <vt:lpstr>淘兴趣-前端测试</vt:lpstr>
      <vt:lpstr>PowerPoint 演示文稿</vt:lpstr>
      <vt:lpstr>PowerPoint 演示文稿</vt:lpstr>
      <vt:lpstr>淘兴趣-后端</vt:lpstr>
      <vt:lpstr>目录 Contents</vt:lpstr>
      <vt:lpstr>1.实体类的设计</vt:lpstr>
      <vt:lpstr>2.主要业务逻辑</vt:lpstr>
      <vt:lpstr>2.主要业务逻辑</vt:lpstr>
      <vt:lpstr>3.安全(使用JWT)</vt:lpstr>
      <vt:lpstr>4.推荐算法</vt:lpstr>
      <vt:lpstr>淘兴趣-后端测试</vt:lpstr>
      <vt:lpstr>PowerPoint 演示文稿</vt:lpstr>
      <vt:lpstr>PowerPoint 演示文稿</vt:lpstr>
      <vt:lpstr>PowerPoint 演示文稿</vt:lpstr>
      <vt:lpstr>PowerPoint 演示文稿</vt:lpstr>
      <vt:lpstr>淘兴趣-性能测试</vt:lpstr>
      <vt:lpstr>优化前性能：</vt:lpstr>
      <vt:lpstr>优化方式：</vt:lpstr>
      <vt:lpstr>优化后获取博客对比(100用户并发)</vt:lpstr>
      <vt:lpstr>PowerPoint 演示文稿</vt:lpstr>
      <vt:lpstr>PowerPoint 演示文稿</vt:lpstr>
      <vt:lpstr>淘兴趣-服务器&amp;容器</vt:lpstr>
      <vt:lpstr>服务器部署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12组淘兴趣项目汇报</dc:title>
  <dc:creator>付 玉晗</dc:creator>
  <cp:lastModifiedBy>珺涵</cp:lastModifiedBy>
  <cp:revision>22</cp:revision>
  <dcterms:created xsi:type="dcterms:W3CDTF">2020-09-07T23:57:45Z</dcterms:created>
  <dcterms:modified xsi:type="dcterms:W3CDTF">2020-09-08T07:17:36Z</dcterms:modified>
</cp:coreProperties>
</file>